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7" r:id="rId3"/>
    <p:sldId id="257" r:id="rId4"/>
    <p:sldId id="258" r:id="rId5"/>
    <p:sldId id="259" r:id="rId6"/>
    <p:sldId id="277" r:id="rId7"/>
    <p:sldId id="288" r:id="rId8"/>
    <p:sldId id="289" r:id="rId9"/>
    <p:sldId id="278" r:id="rId10"/>
    <p:sldId id="290" r:id="rId11"/>
    <p:sldId id="291" r:id="rId12"/>
    <p:sldId id="271" r:id="rId13"/>
    <p:sldId id="272" r:id="rId14"/>
    <p:sldId id="279" r:id="rId15"/>
    <p:sldId id="262" r:id="rId16"/>
    <p:sldId id="263" r:id="rId17"/>
    <p:sldId id="280" r:id="rId18"/>
    <p:sldId id="264" r:id="rId19"/>
    <p:sldId id="265" r:id="rId20"/>
    <p:sldId id="293" r:id="rId21"/>
    <p:sldId id="281" r:id="rId22"/>
    <p:sldId id="266" r:id="rId23"/>
    <p:sldId id="267" r:id="rId24"/>
    <p:sldId id="282" r:id="rId25"/>
    <p:sldId id="268" r:id="rId26"/>
    <p:sldId id="274" r:id="rId27"/>
    <p:sldId id="283" r:id="rId28"/>
    <p:sldId id="285" r:id="rId29"/>
    <p:sldId id="284" r:id="rId30"/>
    <p:sldId id="270" r:id="rId31"/>
    <p:sldId id="286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2"/>
    <p:restoredTop sz="94604"/>
  </p:normalViewPr>
  <p:slideViewPr>
    <p:cSldViewPr snapToGrid="0" snapToObjects="1">
      <p:cViewPr>
        <p:scale>
          <a:sx n="131" d="100"/>
          <a:sy n="131" d="100"/>
        </p:scale>
        <p:origin x="185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5" d="100"/>
          <a:sy n="75" d="100"/>
        </p:scale>
        <p:origin x="35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F6096-752C-5D48-A3D7-44096035FDD7}" type="datetimeFigureOut">
              <a:rPr lang="fr-FR" smtClean="0"/>
              <a:t>12/04/2020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A6F46-C38C-0547-BAC1-80FDED592AD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4102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A6F46-C38C-0547-BAC1-80FDED592AD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3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A6F46-C38C-0547-BAC1-80FDED592AD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32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D5510-AB14-034B-8EDE-07DFEE01A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076319-114F-054D-8569-16DEC1C41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7AD64-A05A-F744-BEE7-7A929B54E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B2A1-D789-7946-B423-3AEAD242C9DF}" type="datetime1">
              <a:rPr lang="fr-FR" smtClean="0"/>
              <a:t>13/04/2020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281B2-3937-6F45-A4CE-808DBDCA2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3D5A3-2259-304C-8847-0426CD0FD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6392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8C281-DC6F-704D-87A2-E5EB693B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C94B8-E688-5F41-B662-13C462486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DAC8C-9D84-B54A-8583-D30A27B62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D3C8-D15B-FA45-B004-3DBCAE23619E}" type="datetime1">
              <a:rPr lang="fr-FR" smtClean="0"/>
              <a:t>13/04/2020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7FFE4-CABD-484D-9F62-75109F842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7D9F4-0E02-1D42-8E6B-61B5317A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71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0B5CE2-D1DC-0A4B-B6B7-2B98449970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EAFE88-7B54-2743-8FC4-0FC8A73C2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78A18-E3A2-F94A-AD8A-2624F9D2F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3CD3-D9FD-4045-A1C4-6895013BDC58}" type="datetime1">
              <a:rPr lang="fr-FR" smtClean="0"/>
              <a:t>13/04/2020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6468D-9976-054E-9240-4132996F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88D36-4136-CB4D-B9FE-238E01166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7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52BCB-BCC4-114D-AD9D-4B26A2890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2837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D4A5-E809-6749-A3A3-5DF63A176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726"/>
            <a:ext cx="10515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69C23-4DC2-3849-94DE-3280FE62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4B489-7283-3D49-B586-F8E67E84CD71}" type="datetime1">
              <a:rPr lang="fr-FR" smtClean="0"/>
              <a:t>13/04/2020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30ECA-A0B5-EE47-B6D5-93968057F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997DC-1158-4844-9C08-8B98C0E4C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‹#›</a:t>
            </a:fld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F65AE8-461B-9646-9454-B698941964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09456" y="21437"/>
            <a:ext cx="1441088" cy="47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18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B8EB-A3A5-A44E-B5DA-8EE4BDAF8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8F5C0-D396-7D4E-8B39-BBE64FB4D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CD69F-A752-984E-B5B5-E82FC211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5CB-EFA6-6544-82AF-0F6CBE7A8A9A}" type="datetime1">
              <a:rPr lang="fr-FR" smtClean="0"/>
              <a:t>13/04/2020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FD188-0EF1-444F-9B9B-BD3CF002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C3098-303F-E14D-A083-6663F8F82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35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C2B1F-CEEF-F14B-8D79-4A4BB604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E4C5A-9A47-CB45-94EF-0977DBC4C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48CBF0-64C0-8043-834F-24F6F9325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F30BE-277A-9643-8564-24A1A48F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D8D1-B29D-4A46-9AA9-6B07A5E4A315}" type="datetime1">
              <a:rPr lang="fr-FR" smtClean="0"/>
              <a:t>13/04/2020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9943D-796A-B047-B374-6C1556C89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054FD-08E5-0A4F-B630-E59292C91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8095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57C7E-1207-DA4D-9E4A-CBB2246A9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4792B-51BE-4449-8042-5DFAE061C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7E47E-5446-3A40-92D3-E9EB42095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2D2AF-2CDF-4643-A20C-712833211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F4D0F-6CD3-3B47-BB1F-5EF4840854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84A7F2-666D-9744-A3DE-31ECD48D8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D4D4B-3E82-CA45-A2C9-92A97BFDEB4E}" type="datetime1">
              <a:rPr lang="fr-FR" smtClean="0"/>
              <a:t>13/04/2020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C8141F-921F-F843-AD5C-44C4492C3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7D0676-82AD-7246-86E9-72AAF3A9E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737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1C555-7A24-FB4C-A37B-D78BD8B9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41F717-C453-3E43-A35C-6FAF8B7CA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1972-2A40-B94B-93A4-6F79A2B8F6DC}" type="datetime1">
              <a:rPr lang="fr-FR" smtClean="0"/>
              <a:t>13/04/2020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1391C-59E8-D549-9949-903B43C66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B555B-17BD-A149-95EC-D6B5E24C7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967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FEEE9-1E89-7A40-8BEE-978BFEFDF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7C369-184A-C043-867F-D6471F4E2E17}" type="datetime1">
              <a:rPr lang="fr-FR" smtClean="0"/>
              <a:t>13/04/2020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1328EF-4A83-8847-A603-6F3624498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09C96-99B6-2B42-832B-B6A41F84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703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E4433-9A52-AC4A-89C5-153D853A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87585-6F5F-5E49-A362-0CC6FB212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44AFA2-0DC1-924F-BACB-CEBE747D7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7ED0B-841E-0B41-82E5-3DDE46C1D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37876-B0DE-704B-B52C-341499598BDC}" type="datetime1">
              <a:rPr lang="fr-FR" smtClean="0"/>
              <a:t>13/04/2020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0400B-321D-5A4C-B404-CA1E48693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B2506-963A-544B-9892-95FD4B37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180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4EDE4-F965-C14A-BB4E-833BA686E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B9BCEF-FD86-BE41-9A96-52B3B56191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8562E-C3ED-CA46-A1F0-76B183A6F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D5E20-A341-4245-A0E3-6FF5FD9A4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6B2F-8930-594F-9E34-85BCBDCF2591}" type="datetime1">
              <a:rPr lang="fr-FR" smtClean="0"/>
              <a:t>13/04/2020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5FE4F-29C2-C040-A796-37264F1FA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6E50CC-4AAF-A94B-8A98-2239D4CE5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453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B894B5-CF8D-B347-93E6-ACCEF78C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7F5C2-60C8-194E-883C-6D4802036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F3AA2-AD8D-814B-9BE5-750C6C7F52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823B4-97A5-3D44-B8C0-A3778FF7C78B}" type="datetime1">
              <a:rPr lang="fr-FR" smtClean="0"/>
              <a:t>13/04/2020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6A64B-1BD1-674C-8AC0-88FAFB80E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08ECF-B26F-9641-A795-948B1839D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AD286-299B-CE42-9525-961E63A28E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38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3CBC8-C42D-2046-B8F0-907E143A3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9330" y="3506769"/>
            <a:ext cx="6443530" cy="1092200"/>
          </a:xfrm>
        </p:spPr>
        <p:txBody>
          <a:bodyPr>
            <a:noAutofit/>
          </a:bodyPr>
          <a:lstStyle/>
          <a:p>
            <a:pPr algn="l"/>
            <a:r>
              <a:rPr lang="fr-FR" sz="65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Income</a:t>
            </a:r>
            <a:r>
              <a:rPr lang="fr-FR" sz="65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65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Census</a:t>
            </a:r>
            <a:endParaRPr lang="fr-FR" sz="65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5F201C-33E4-1441-8AEF-B7CE272AA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9330" y="4627457"/>
            <a:ext cx="6443530" cy="1554402"/>
          </a:xfrm>
        </p:spPr>
        <p:txBody>
          <a:bodyPr/>
          <a:lstStyle/>
          <a:p>
            <a:pPr algn="l"/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Master 2 SID - Projet de Datamining</a:t>
            </a:r>
          </a:p>
          <a:p>
            <a:pPr algn="l"/>
            <a:r>
              <a:rPr lang="fr-FR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Réalisé par: Hong </a:t>
            </a:r>
            <a:r>
              <a:rPr lang="fr-FR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Phuc</a:t>
            </a:r>
            <a:r>
              <a:rPr lang="fr-FR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VU &amp; </a:t>
            </a:r>
            <a:r>
              <a:rPr lang="fr-FR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Loic</a:t>
            </a:r>
            <a:r>
              <a:rPr lang="fr-FR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TRAMIS</a:t>
            </a:r>
          </a:p>
          <a:p>
            <a:pPr algn="l"/>
            <a:r>
              <a:rPr lang="fr-FR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Jury: Tao Yuan JEN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64B15F-3AE7-254C-8DCD-BAC8BBBA15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-440986" y="-269556"/>
            <a:ext cx="6374858" cy="28242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AA58BB3-8EB9-EC49-A7FB-71C4511D9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93" y="2589402"/>
            <a:ext cx="3289300" cy="1092200"/>
          </a:xfrm>
          <a:prstGeom prst="rect">
            <a:avLst/>
          </a:prstGeom>
        </p:spPr>
      </p:pic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A42B1ED3-B560-1C4F-93F6-B89D8C53DE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21044" y="6376557"/>
            <a:ext cx="2743200" cy="365125"/>
          </a:xfrm>
        </p:spPr>
        <p:txBody>
          <a:bodyPr/>
          <a:lstStyle/>
          <a:p>
            <a:r>
              <a:rPr lang="fr-FR" dirty="0"/>
              <a:t>15/04/2020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281C75A-F9EE-784F-90FB-58603168F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035" y="116318"/>
            <a:ext cx="6183155" cy="20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8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3C119-7C58-6648-8396-7426D904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 de données - </a:t>
            </a:r>
            <a:r>
              <a:rPr lang="fr-FR" sz="4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Salary</a:t>
            </a:r>
            <a:endParaRPr lang="fr-FR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49AB5-B6B4-E648-98F3-2D628230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10</a:t>
            </a:fld>
            <a:endParaRPr lang="fr-FR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ACB75F94-4620-AB4C-B643-032E8026F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61" y="1602353"/>
            <a:ext cx="3546185" cy="3486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3AF7C7-63FA-A045-8ABC-9300842AB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360" y="1510143"/>
            <a:ext cx="3680852" cy="3722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979E34-331C-5A4E-952B-0398DC4FB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874" y="1073150"/>
            <a:ext cx="4127290" cy="41505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86D7C7-9950-BE48-8AAD-80F9B5C9890A}"/>
              </a:ext>
            </a:extLst>
          </p:cNvPr>
          <p:cNvSpPr txBox="1"/>
          <p:nvPr/>
        </p:nvSpPr>
        <p:spPr>
          <a:xfrm>
            <a:off x="513609" y="5337012"/>
            <a:ext cx="2771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&lt;=50K: 24720 (75.92%)</a:t>
            </a:r>
          </a:p>
          <a:p>
            <a:r>
              <a:rPr lang="fr-FR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&gt;= 50K: 7841 (24.08%)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5D07A8-F026-2445-B4A0-18FB226AE4E4}"/>
              </a:ext>
            </a:extLst>
          </p:cNvPr>
          <p:cNvSpPr txBox="1"/>
          <p:nvPr/>
        </p:nvSpPr>
        <p:spPr>
          <a:xfrm>
            <a:off x="4361401" y="5336862"/>
            <a:ext cx="3244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 hommes gagent plus que les femmes dans les 2 catégories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CAE72-237B-EE48-9187-FA44A7DA4BEE}"/>
              </a:ext>
            </a:extLst>
          </p:cNvPr>
          <p:cNvSpPr txBox="1"/>
          <p:nvPr/>
        </p:nvSpPr>
        <p:spPr>
          <a:xfrm>
            <a:off x="8305139" y="5336862"/>
            <a:ext cx="3244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 salariés sont en majorités des blancs dans toutes les catégories</a:t>
            </a:r>
          </a:p>
        </p:txBody>
      </p:sp>
    </p:spTree>
    <p:extLst>
      <p:ext uri="{BB962C8B-B14F-4D97-AF65-F5344CB8AC3E}">
        <p14:creationId xmlns:p14="http://schemas.microsoft.com/office/powerpoint/2010/main" val="3952292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D0D0B-2721-8642-8152-FABD55BA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 de données - </a:t>
            </a:r>
            <a:r>
              <a:rPr lang="fr-FR" sz="4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Salary</a:t>
            </a:r>
            <a:endParaRPr lang="fr-FR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A8569-0B91-C84D-8F10-D88FE597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11</a:t>
            </a:fld>
            <a:endParaRPr lang="fr-FR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86F57B16-08FA-8F40-9E0D-EDC4DE55A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4" y="1159662"/>
            <a:ext cx="4755852" cy="4639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F8ECBF-4C02-364E-BE3E-6F59FF9A7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424" y="1278003"/>
            <a:ext cx="4572000" cy="452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AA4C95-6311-334D-B568-7A4FAEA6F6BE}"/>
              </a:ext>
            </a:extLst>
          </p:cNvPr>
          <p:cNvSpPr txBox="1"/>
          <p:nvPr/>
        </p:nvSpPr>
        <p:spPr>
          <a:xfrm>
            <a:off x="6241473" y="5799203"/>
            <a:ext cx="5112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 personnes âgés (35-50) gagent plus de 50K</a:t>
            </a:r>
          </a:p>
          <a:p>
            <a:r>
              <a:rPr lang="fr-FR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 jeunes gagent en générale moins de 50K</a:t>
            </a:r>
          </a:p>
        </p:txBody>
      </p:sp>
    </p:spTree>
    <p:extLst>
      <p:ext uri="{BB962C8B-B14F-4D97-AF65-F5344CB8AC3E}">
        <p14:creationId xmlns:p14="http://schemas.microsoft.com/office/powerpoint/2010/main" val="503685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1370-0FF0-D043-A6BD-08F322582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 de données - Native Country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1FF9C-121D-924E-924F-A7B54C44B6D0}"/>
              </a:ext>
            </a:extLst>
          </p:cNvPr>
          <p:cNvSpPr txBox="1"/>
          <p:nvPr/>
        </p:nvSpPr>
        <p:spPr>
          <a:xfrm>
            <a:off x="838199" y="4487765"/>
            <a:ext cx="5066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 résultat est biaisé vers les États-Unis</a:t>
            </a:r>
          </a:p>
          <a:p>
            <a:endParaRPr lang="fr-FR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-&gt; Enlever l’attribut Native Country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52272-D1EF-414D-96FA-91020951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12</a:t>
            </a:fld>
            <a:endParaRPr lang="fr-FR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85FFF91-8DCE-9142-8239-51008F9D1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162726"/>
            <a:ext cx="10515600" cy="3189346"/>
          </a:xfrm>
        </p:spPr>
      </p:pic>
    </p:spTree>
    <p:extLst>
      <p:ext uri="{BB962C8B-B14F-4D97-AF65-F5344CB8AC3E}">
        <p14:creationId xmlns:p14="http://schemas.microsoft.com/office/powerpoint/2010/main" val="3630415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DAF2-BF11-C94D-A8BE-B8F63A4F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 de données - Capital Gain/</a:t>
            </a:r>
            <a:r>
              <a:rPr lang="fr-FR" sz="4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Loss</a:t>
            </a:r>
            <a:endParaRPr lang="fr-FR" sz="4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AEC71A-6DFD-9742-81C1-88867374B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831" y="1095434"/>
            <a:ext cx="4339046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BF68C4-D80B-5A48-BBBD-B06A2F9B9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511" y="1095434"/>
            <a:ext cx="4380004" cy="4429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E044D3-0330-C943-91E3-99BB47A1DE82}"/>
              </a:ext>
            </a:extLst>
          </p:cNvPr>
          <p:cNvSpPr txBox="1"/>
          <p:nvPr/>
        </p:nvSpPr>
        <p:spPr>
          <a:xfrm>
            <a:off x="3111979" y="5525353"/>
            <a:ext cx="6239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distribution est biaisé vers la valeur 0 pour les deux attributs Capital Gain/ Capital </a:t>
            </a:r>
            <a:r>
              <a:rPr lang="fr-FR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Loss</a:t>
            </a:r>
            <a:endParaRPr lang="fr-FR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fr-FR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-&gt; Supprimer Capital Gain/</a:t>
            </a:r>
            <a:r>
              <a:rPr lang="fr-FR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Loss</a:t>
            </a:r>
            <a:endParaRPr lang="fr-FR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2521E6-084A-C24B-948E-502E20F85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770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2E5506-2202-9348-8FA5-B39BA82D9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11" y="630588"/>
            <a:ext cx="12169589" cy="59109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952DE-7641-C041-BE1C-4F79A692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14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65FE-B002-DF43-B8BC-6D01794BC994}"/>
              </a:ext>
            </a:extLst>
          </p:cNvPr>
          <p:cNvSpPr txBox="1"/>
          <p:nvPr/>
        </p:nvSpPr>
        <p:spPr>
          <a:xfrm>
            <a:off x="2389414" y="2921168"/>
            <a:ext cx="7592786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6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</a:t>
            </a:r>
            <a:r>
              <a:rPr lang="fr-FR" sz="6000" b="1" dirty="0" err="1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Preprocessing</a:t>
            </a:r>
            <a:endParaRPr lang="fr-FR" sz="6000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6E23A-6717-A04F-AF76-F98D43C5ACCE}"/>
              </a:ext>
            </a:extLst>
          </p:cNvPr>
          <p:cNvSpPr txBox="1"/>
          <p:nvPr/>
        </p:nvSpPr>
        <p:spPr>
          <a:xfrm>
            <a:off x="3265714" y="4898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2076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85587-3E3E-FE42-AF55-6C25B54E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</a:t>
            </a:r>
            <a:r>
              <a:rPr lang="fr-FR" sz="4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Preprocessing</a:t>
            </a:r>
            <a:endParaRPr lang="fr-FR" sz="4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51CF3-E3FB-B04D-8B5A-45329E27E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726"/>
            <a:ext cx="5022273" cy="48972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Remplissage de données manqués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 la valeur le plus fréquente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fr-FR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Label </a:t>
            </a:r>
            <a:r>
              <a:rPr lang="fr-FR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encoding</a:t>
            </a:r>
            <a:endParaRPr lang="fr-FR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Convertir les valeurs catégoriques en numériques (Relation)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Construire la matrice de corrélation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fr-FR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One hot </a:t>
            </a:r>
            <a:r>
              <a:rPr lang="fr-FR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encoding</a:t>
            </a:r>
            <a:endParaRPr lang="fr-FR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Convertir les valeurs catégoriques en numérique (Pas de relation)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Utiliser pour KNN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fr-FR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Normalisation de données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Méthode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min-max</a:t>
            </a:r>
            <a:endParaRPr lang="fr-FR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B5E8F6-1F16-A245-B559-E4BDD8B91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73575"/>
            <a:ext cx="5209307" cy="1128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AAB696-19A3-024A-B727-B7416B230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9" r="34312"/>
          <a:stretch/>
        </p:blipFill>
        <p:spPr>
          <a:xfrm>
            <a:off x="6077809" y="3896759"/>
            <a:ext cx="5587038" cy="10033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2965B7-9717-9B4D-AE18-586042B4E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15</a:t>
            </a:fld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965DF-9B79-D84D-A30E-A90B8B5BD2BB}"/>
              </a:ext>
            </a:extLst>
          </p:cNvPr>
          <p:cNvSpPr txBox="1"/>
          <p:nvPr/>
        </p:nvSpPr>
        <p:spPr>
          <a:xfrm>
            <a:off x="6030097" y="1960305"/>
            <a:ext cx="10618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Label </a:t>
            </a:r>
            <a:r>
              <a:rPr lang="fr-FR" sz="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encoding</a:t>
            </a:r>
            <a:endParaRPr lang="fr-FR" sz="9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6FAEE3-2779-0446-ADF0-ADCAEE73A93A}"/>
              </a:ext>
            </a:extLst>
          </p:cNvPr>
          <p:cNvSpPr txBox="1"/>
          <p:nvPr/>
        </p:nvSpPr>
        <p:spPr>
          <a:xfrm>
            <a:off x="5989681" y="3696247"/>
            <a:ext cx="25805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One hot </a:t>
            </a:r>
            <a:r>
              <a:rPr lang="fr-FR" sz="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encoding</a:t>
            </a:r>
            <a:r>
              <a:rPr lang="fr-FR" sz="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d’attribut </a:t>
            </a:r>
            <a:r>
              <a:rPr lang="fr-FR" sz="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workclass</a:t>
            </a:r>
            <a:endParaRPr lang="fr-FR" sz="9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438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49AE0-2941-C144-AF92-EF9E4062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</a:t>
            </a:r>
            <a:r>
              <a:rPr lang="fr-FR" sz="4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Preprocessing</a:t>
            </a:r>
            <a:endParaRPr lang="fr-FR" sz="4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6BDD7-C41B-704D-8750-145197EDA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726"/>
            <a:ext cx="45756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Matrice de corrélation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education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&amp;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education_num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fortement corrélés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relationship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&amp;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martial_status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corrélés</a:t>
            </a:r>
          </a:p>
          <a:p>
            <a:pPr marL="0" indent="0">
              <a:buNone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=&gt; Supprimer l’attribut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education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l’attribut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relationship</a:t>
            </a:r>
            <a:endParaRPr lang="fr-FR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DD579-581E-7646-A03F-65EEA3ECE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10" r="16686"/>
          <a:stretch/>
        </p:blipFill>
        <p:spPr>
          <a:xfrm>
            <a:off x="6037508" y="1480869"/>
            <a:ext cx="5146183" cy="418083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6BEF13-10F7-8845-BD27-8E98708F6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16</a:t>
            </a:fld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16E9D0-A134-8C4E-A6A1-97F5031837F9}"/>
              </a:ext>
            </a:extLst>
          </p:cNvPr>
          <p:cNvSpPr txBox="1"/>
          <p:nvPr/>
        </p:nvSpPr>
        <p:spPr>
          <a:xfrm>
            <a:off x="6540286" y="1250037"/>
            <a:ext cx="27122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Matrice de corrélation</a:t>
            </a:r>
          </a:p>
        </p:txBody>
      </p:sp>
    </p:spTree>
    <p:extLst>
      <p:ext uri="{BB962C8B-B14F-4D97-AF65-F5344CB8AC3E}">
        <p14:creationId xmlns:p14="http://schemas.microsoft.com/office/powerpoint/2010/main" val="2569984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2E5506-2202-9348-8FA5-B39BA82D9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11" y="630588"/>
            <a:ext cx="12169589" cy="59109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952DE-7641-C041-BE1C-4F79A692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17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65FE-B002-DF43-B8BC-6D01794BC994}"/>
              </a:ext>
            </a:extLst>
          </p:cNvPr>
          <p:cNvSpPr txBox="1"/>
          <p:nvPr/>
        </p:nvSpPr>
        <p:spPr>
          <a:xfrm>
            <a:off x="2744278" y="2921168"/>
            <a:ext cx="7592786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6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Arbre de décision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6E23A-6717-A04F-AF76-F98D43C5ACCE}"/>
              </a:ext>
            </a:extLst>
          </p:cNvPr>
          <p:cNvSpPr txBox="1"/>
          <p:nvPr/>
        </p:nvSpPr>
        <p:spPr>
          <a:xfrm>
            <a:off x="3265714" y="4898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0964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EC83-AD39-0046-A9B7-5A2ED4A2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Arbre de décision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CB53B-4E66-6D40-B144-345239C6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191"/>
            <a:ext cx="9313190" cy="48021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Méthode d’apprentissage supervisé pour les problèmes de classification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Représenter un ensemble de choix sous la forme d’un arbre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Extraire des règles logiques pour prédire le résultat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Deux types d’arbre de décision: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Regression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endParaRPr lang="fr-F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Classification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Tree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(Gini Index Split)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fr-F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Avantages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Etre rapide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Etre simple à interpréter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Nécessiter très peu de prétraitement</a:t>
            </a:r>
          </a:p>
          <a:p>
            <a:pPr lvl="1"/>
            <a:endParaRPr lang="fr-FR" sz="2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fr-FR" sz="2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F9718FF-B9DC-7F44-BCDF-CDD6A890E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876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7E57-EE63-3F46-82CF-C222CF539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Arbre de décision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C5FD9-4087-8544-B8C3-E535311D9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726"/>
            <a:ext cx="4938486" cy="27048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Résultat sans </a:t>
            </a:r>
            <a:r>
              <a:rPr lang="fr-FR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tuning</a:t>
            </a:r>
            <a:endParaRPr lang="fr-FR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Paramètres par défaut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Accuracy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83.1%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Senstitivity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92.56%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Specificity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53.64%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 </a:t>
            </a: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86.14%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Neg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69.85%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926D52-E90F-454E-A878-0C4EA66CD928}"/>
              </a:ext>
            </a:extLst>
          </p:cNvPr>
          <p:cNvSpPr txBox="1">
            <a:spLocks/>
          </p:cNvSpPr>
          <p:nvPr/>
        </p:nvSpPr>
        <p:spPr>
          <a:xfrm>
            <a:off x="838200" y="3865451"/>
            <a:ext cx="4813728" cy="270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Résultat avec </a:t>
            </a:r>
            <a:r>
              <a:rPr lang="fr-FR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tuning</a:t>
            </a:r>
            <a:endParaRPr lang="fr-FR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maxdepth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6, </a:t>
            </a: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minsplit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100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Accuracy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83.46%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Senstitivity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93.51%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Specificity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52.17%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 </a:t>
            </a: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85.89%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Neg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1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72.08%</a:t>
            </a:r>
          </a:p>
          <a:p>
            <a:pPr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B55903-7099-2242-B5C4-51DB48A83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628440"/>
              </p:ext>
            </p:extLst>
          </p:nvPr>
        </p:nvGraphicFramePr>
        <p:xfrm>
          <a:off x="6540074" y="1522288"/>
          <a:ext cx="4287982" cy="1481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323">
                  <a:extLst>
                    <a:ext uri="{9D8B030D-6E8A-4147-A177-3AD203B41FA5}">
                      <a16:colId xmlns:a16="http://schemas.microsoft.com/office/drawing/2014/main" val="3581133061"/>
                    </a:ext>
                  </a:extLst>
                </a:gridCol>
                <a:gridCol w="1182001">
                  <a:extLst>
                    <a:ext uri="{9D8B030D-6E8A-4147-A177-3AD203B41FA5}">
                      <a16:colId xmlns:a16="http://schemas.microsoft.com/office/drawing/2014/main" val="1736710278"/>
                    </a:ext>
                  </a:extLst>
                </a:gridCol>
                <a:gridCol w="1154388">
                  <a:extLst>
                    <a:ext uri="{9D8B030D-6E8A-4147-A177-3AD203B41FA5}">
                      <a16:colId xmlns:a16="http://schemas.microsoft.com/office/drawing/2014/main" val="4272949933"/>
                    </a:ext>
                  </a:extLst>
                </a:gridCol>
                <a:gridCol w="1142270">
                  <a:extLst>
                    <a:ext uri="{9D8B030D-6E8A-4147-A177-3AD203B41FA5}">
                      <a16:colId xmlns:a16="http://schemas.microsoft.com/office/drawing/2014/main" val="1975855500"/>
                    </a:ext>
                  </a:extLst>
                </a:gridCol>
              </a:tblGrid>
              <a:tr h="370299">
                <a:tc rowSpan="2" gridSpan="2">
                  <a:txBody>
                    <a:bodyPr/>
                    <a:lstStyle/>
                    <a:p>
                      <a:endParaRPr lang="fr-FR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Target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294415"/>
                  </a:ext>
                </a:extLst>
              </a:tr>
              <a:tr h="370299">
                <a:tc gridSpan="2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 50K (+)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 50K (-)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594168"/>
                  </a:ext>
                </a:extLst>
              </a:tr>
              <a:tr h="370299">
                <a:tc rowSpan="2">
                  <a:txBody>
                    <a:bodyPr/>
                    <a:lstStyle/>
                    <a:p>
                      <a:r>
                        <a:rPr lang="fr-FR" sz="160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</a:t>
                      </a:r>
                      <a:endParaRPr lang="fr-FR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 50K (+)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6844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999683"/>
                  </a:ext>
                </a:extLst>
              </a:tr>
              <a:tr h="370299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 50K (-)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48519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B85322A-27AA-7940-B7AE-EC2DE1836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078612"/>
              </p:ext>
            </p:extLst>
          </p:nvPr>
        </p:nvGraphicFramePr>
        <p:xfrm>
          <a:off x="6540074" y="4098301"/>
          <a:ext cx="4287982" cy="1481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323">
                  <a:extLst>
                    <a:ext uri="{9D8B030D-6E8A-4147-A177-3AD203B41FA5}">
                      <a16:colId xmlns:a16="http://schemas.microsoft.com/office/drawing/2014/main" val="3581133061"/>
                    </a:ext>
                  </a:extLst>
                </a:gridCol>
                <a:gridCol w="1182001">
                  <a:extLst>
                    <a:ext uri="{9D8B030D-6E8A-4147-A177-3AD203B41FA5}">
                      <a16:colId xmlns:a16="http://schemas.microsoft.com/office/drawing/2014/main" val="1736710278"/>
                    </a:ext>
                  </a:extLst>
                </a:gridCol>
                <a:gridCol w="1154388">
                  <a:extLst>
                    <a:ext uri="{9D8B030D-6E8A-4147-A177-3AD203B41FA5}">
                      <a16:colId xmlns:a16="http://schemas.microsoft.com/office/drawing/2014/main" val="4272949933"/>
                    </a:ext>
                  </a:extLst>
                </a:gridCol>
                <a:gridCol w="1142270">
                  <a:extLst>
                    <a:ext uri="{9D8B030D-6E8A-4147-A177-3AD203B41FA5}">
                      <a16:colId xmlns:a16="http://schemas.microsoft.com/office/drawing/2014/main" val="1975855500"/>
                    </a:ext>
                  </a:extLst>
                </a:gridCol>
              </a:tblGrid>
              <a:tr h="370299">
                <a:tc rowSpan="2" gridSpan="2">
                  <a:txBody>
                    <a:bodyPr/>
                    <a:lstStyle/>
                    <a:p>
                      <a:endParaRPr lang="fr-FR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Target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294415"/>
                  </a:ext>
                </a:extLst>
              </a:tr>
              <a:tr h="370299">
                <a:tc gridSpan="2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 50K (+)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 50K (-)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594168"/>
                  </a:ext>
                </a:extLst>
              </a:tr>
              <a:tr h="370299">
                <a:tc rowSpan="2">
                  <a:txBody>
                    <a:bodyPr/>
                    <a:lstStyle/>
                    <a:p>
                      <a:r>
                        <a:rPr lang="fr-FR" sz="160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</a:t>
                      </a:r>
                      <a:endParaRPr lang="fr-FR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 50K (+)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6914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999683"/>
                  </a:ext>
                </a:extLst>
              </a:tr>
              <a:tr h="370299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 50K (-)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485194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B5F96B-8D4D-9D4B-996C-6F3ED340F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19</a:t>
            </a:fld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60AF32-6834-E344-8BF4-5194180350A1}"/>
              </a:ext>
            </a:extLst>
          </p:cNvPr>
          <p:cNvSpPr txBox="1"/>
          <p:nvPr/>
        </p:nvSpPr>
        <p:spPr>
          <a:xfrm>
            <a:off x="6540074" y="1276067"/>
            <a:ext cx="25714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Matrice de confusion sans </a:t>
            </a:r>
            <a:r>
              <a:rPr lang="fr-FR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tuning</a:t>
            </a:r>
            <a:endParaRPr lang="fr-FR" sz="1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C72321-EB28-7F45-BE8B-A6BF1E0D1730}"/>
              </a:ext>
            </a:extLst>
          </p:cNvPr>
          <p:cNvSpPr txBox="1"/>
          <p:nvPr/>
        </p:nvSpPr>
        <p:spPr>
          <a:xfrm>
            <a:off x="6540074" y="3865451"/>
            <a:ext cx="25714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Matrice de confusion avec </a:t>
            </a:r>
            <a:r>
              <a:rPr lang="fr-FR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tuning</a:t>
            </a:r>
            <a:endParaRPr lang="fr-FR" sz="1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802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D537E-ABB6-254E-9D6D-ADF14D5C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Déroulement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D56F-E9B6-624D-AAEF-56F96F081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Description de projet</a:t>
            </a:r>
          </a:p>
          <a:p>
            <a:pPr marL="0" indent="0">
              <a:buNone/>
            </a:pPr>
            <a:r>
              <a:rPr lang="fr-FR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Aperçu de données</a:t>
            </a:r>
          </a:p>
          <a:p>
            <a:pPr marL="0" indent="0">
              <a:buNone/>
            </a:pPr>
            <a:r>
              <a:rPr lang="fr-FR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Analyse de données</a:t>
            </a:r>
          </a:p>
          <a:p>
            <a:pPr marL="0" indent="0">
              <a:buNone/>
            </a:pPr>
            <a:r>
              <a:rPr lang="fr-FR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Data </a:t>
            </a:r>
            <a:r>
              <a:rPr lang="fr-FR" sz="2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Preprocessing</a:t>
            </a:r>
            <a:endParaRPr lang="fr-FR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Arbre de décision</a:t>
            </a:r>
          </a:p>
          <a:p>
            <a:pPr marL="0" indent="0">
              <a:buNone/>
            </a:pPr>
            <a:r>
              <a:rPr lang="fr-FR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Forêts Aléatoires</a:t>
            </a:r>
          </a:p>
          <a:p>
            <a:pPr marL="0" indent="0">
              <a:buNone/>
            </a:pPr>
            <a:r>
              <a:rPr lang="fr-FR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K </a:t>
            </a:r>
            <a:r>
              <a:rPr lang="fr-FR" sz="2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Nearest</a:t>
            </a:r>
            <a:r>
              <a:rPr lang="fr-FR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Neighbors</a:t>
            </a:r>
          </a:p>
          <a:p>
            <a:pPr marL="0" indent="0">
              <a:buNone/>
            </a:pPr>
            <a:r>
              <a:rPr lang="fr-FR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Tests</a:t>
            </a:r>
          </a:p>
          <a:p>
            <a:pPr marL="0" indent="0">
              <a:buNone/>
            </a:pPr>
            <a:r>
              <a:rPr lang="fr-FR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Conclusion</a:t>
            </a:r>
          </a:p>
          <a:p>
            <a:pPr marL="0" indent="0">
              <a:buNone/>
            </a:pPr>
            <a:endParaRPr lang="fr-FR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3BFA4-F674-EB44-A537-BBA1B4115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179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220F-7C9D-904F-BCF7-5423F8D35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Arbre de décision</a:t>
            </a:r>
            <a:endParaRPr lang="fr-FR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70893-38DA-5247-B39F-3DCA53B5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20</a:t>
            </a:fld>
            <a:endParaRPr lang="fr-F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6A1CF9-A040-1341-90D7-9E707747D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02149"/>
            <a:ext cx="2974384" cy="27268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6C6844-FCC5-E54F-9C93-DC77E78E2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1270670"/>
            <a:ext cx="5765800" cy="1803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5DC449E-90EF-7A42-9D58-B7992C002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31177"/>
            <a:ext cx="4344622" cy="27693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9DC18E-8418-FD42-BAE4-DC2EE5DFC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89" y="3731177"/>
            <a:ext cx="4344622" cy="27693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A905CE0-041D-BA45-B8AF-52C25E3EF166}"/>
              </a:ext>
            </a:extLst>
          </p:cNvPr>
          <p:cNvSpPr txBox="1"/>
          <p:nvPr/>
        </p:nvSpPr>
        <p:spPr>
          <a:xfrm>
            <a:off x="1097280" y="3515360"/>
            <a:ext cx="3169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Feature</a:t>
            </a:r>
            <a:r>
              <a:rPr lang="fr-FR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Importance (Sans </a:t>
            </a:r>
            <a:r>
              <a:rPr lang="fr-FR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Tuning</a:t>
            </a:r>
            <a:r>
              <a:rPr lang="fr-FR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BAB3E1-9E16-F540-A336-5EB8A70D350C}"/>
              </a:ext>
            </a:extLst>
          </p:cNvPr>
          <p:cNvSpPr txBox="1"/>
          <p:nvPr/>
        </p:nvSpPr>
        <p:spPr>
          <a:xfrm>
            <a:off x="6695440" y="3484956"/>
            <a:ext cx="3169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Feature</a:t>
            </a:r>
            <a:r>
              <a:rPr lang="fr-FR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Importance (</a:t>
            </a:r>
            <a:r>
              <a:rPr lang="fr-FR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Tuning</a:t>
            </a:r>
            <a:r>
              <a:rPr lang="fr-FR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E35ADF-CC32-AA41-9D4D-66B9E4D14E51}"/>
              </a:ext>
            </a:extLst>
          </p:cNvPr>
          <p:cNvSpPr txBox="1"/>
          <p:nvPr/>
        </p:nvSpPr>
        <p:spPr>
          <a:xfrm>
            <a:off x="5727700" y="998837"/>
            <a:ext cx="3169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Arbre de décision (</a:t>
            </a:r>
            <a:r>
              <a:rPr lang="fr-FR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Tuning</a:t>
            </a:r>
            <a:r>
              <a:rPr lang="fr-FR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F7589A-E7DD-D34D-B907-8C4967D2B0F0}"/>
              </a:ext>
            </a:extLst>
          </p:cNvPr>
          <p:cNvSpPr txBox="1"/>
          <p:nvPr/>
        </p:nvSpPr>
        <p:spPr>
          <a:xfrm>
            <a:off x="3207409" y="998837"/>
            <a:ext cx="3169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Arbre de décision (Sans </a:t>
            </a:r>
            <a:r>
              <a:rPr lang="fr-FR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Tuning</a:t>
            </a:r>
            <a:r>
              <a:rPr lang="fr-FR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0359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2E5506-2202-9348-8FA5-B39BA82D9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11" y="630588"/>
            <a:ext cx="12169589" cy="59109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952DE-7641-C041-BE1C-4F79A692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21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65FE-B002-DF43-B8BC-6D01794BC994}"/>
              </a:ext>
            </a:extLst>
          </p:cNvPr>
          <p:cNvSpPr txBox="1"/>
          <p:nvPr/>
        </p:nvSpPr>
        <p:spPr>
          <a:xfrm>
            <a:off x="2796037" y="2921168"/>
            <a:ext cx="7592786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6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Forêts Aléatoires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6E23A-6717-A04F-AF76-F98D43C5ACCE}"/>
              </a:ext>
            </a:extLst>
          </p:cNvPr>
          <p:cNvSpPr txBox="1"/>
          <p:nvPr/>
        </p:nvSpPr>
        <p:spPr>
          <a:xfrm>
            <a:off x="3265714" y="4898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416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1E809-A666-094D-9DB1-99AF68CE3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Forêts Aléatoires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8CA87-4C9B-CF4E-878B-B5A6DCA22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Apprentissage en parallèle sur des multiples arbre de décision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Chaque arbre est entrainé sur un sous ensemble de données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Prédiction est moyenné</a:t>
            </a:r>
          </a:p>
          <a:p>
            <a:pPr marL="457200" lvl="1" indent="0">
              <a:buNone/>
            </a:pPr>
            <a:endParaRPr lang="fr-FR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Avantages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Réduire la variance des prévisions d’un arbre de décision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Donner un bon résultat en grande dimension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Peu de paramètres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3E0FA-8FD1-3947-9B45-CEE4851CB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3036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A7488-A68A-194B-B7AF-5176260C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" pitchFamily="2" charset="0"/>
              </a:rPr>
              <a:t>Forêts Aléatoires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D100A-CEB9-5643-A4CB-23C679743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726"/>
            <a:ext cx="10515600" cy="2464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Résultat sans </a:t>
            </a:r>
            <a:r>
              <a:rPr lang="fr-FR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tuning</a:t>
            </a:r>
            <a:endParaRPr lang="fr-FR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Paramètres par défaut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Accuracy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83.57%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Senstitivity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91.52%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Specificity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58.82%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87.37%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Neg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69.02%</a:t>
            </a:r>
          </a:p>
          <a:p>
            <a:pPr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B8C72E-6DDF-2F41-B08E-F0A24F207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417941"/>
              </p:ext>
            </p:extLst>
          </p:nvPr>
        </p:nvGraphicFramePr>
        <p:xfrm>
          <a:off x="6588070" y="1599449"/>
          <a:ext cx="4315691" cy="1481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4552">
                  <a:extLst>
                    <a:ext uri="{9D8B030D-6E8A-4147-A177-3AD203B41FA5}">
                      <a16:colId xmlns:a16="http://schemas.microsoft.com/office/drawing/2014/main" val="2362872505"/>
                    </a:ext>
                  </a:extLst>
                </a:gridCol>
                <a:gridCol w="1189639">
                  <a:extLst>
                    <a:ext uri="{9D8B030D-6E8A-4147-A177-3AD203B41FA5}">
                      <a16:colId xmlns:a16="http://schemas.microsoft.com/office/drawing/2014/main" val="2882087024"/>
                    </a:ext>
                  </a:extLst>
                </a:gridCol>
                <a:gridCol w="1161849">
                  <a:extLst>
                    <a:ext uri="{9D8B030D-6E8A-4147-A177-3AD203B41FA5}">
                      <a16:colId xmlns:a16="http://schemas.microsoft.com/office/drawing/2014/main" val="1666770081"/>
                    </a:ext>
                  </a:extLst>
                </a:gridCol>
                <a:gridCol w="1149651">
                  <a:extLst>
                    <a:ext uri="{9D8B030D-6E8A-4147-A177-3AD203B41FA5}">
                      <a16:colId xmlns:a16="http://schemas.microsoft.com/office/drawing/2014/main" val="2195150647"/>
                    </a:ext>
                  </a:extLst>
                </a:gridCol>
              </a:tblGrid>
              <a:tr h="370299">
                <a:tc rowSpan="2" gridSpan="2">
                  <a:txBody>
                    <a:bodyPr/>
                    <a:lstStyle/>
                    <a:p>
                      <a:endParaRPr lang="fr-FR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Target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771267"/>
                  </a:ext>
                </a:extLst>
              </a:tr>
              <a:tr h="370299">
                <a:tc gridSpan="2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 50K (+)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 50K (-)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208254"/>
                  </a:ext>
                </a:extLst>
              </a:tr>
              <a:tr h="370299">
                <a:tc rowSpan="2">
                  <a:txBody>
                    <a:bodyPr/>
                    <a:lstStyle/>
                    <a:p>
                      <a:r>
                        <a:rPr lang="fr-FR" sz="160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</a:t>
                      </a:r>
                      <a:endParaRPr lang="fr-FR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 50K (+)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6767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24361"/>
                  </a:ext>
                </a:extLst>
              </a:tr>
              <a:tr h="370299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 50K (-)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09468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E3013-B500-9447-9A6A-F544F5638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23</a:t>
            </a:fld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67740-788F-404B-8F6A-FBB8D1B1DFE0}"/>
              </a:ext>
            </a:extLst>
          </p:cNvPr>
          <p:cNvSpPr txBox="1"/>
          <p:nvPr/>
        </p:nvSpPr>
        <p:spPr>
          <a:xfrm>
            <a:off x="6588070" y="1307289"/>
            <a:ext cx="25714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Matrice de confusion sans </a:t>
            </a:r>
            <a:r>
              <a:rPr lang="fr-FR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tuning</a:t>
            </a:r>
            <a:endParaRPr lang="fr-FR" sz="1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DAB0B9-10C7-4842-8B2E-71CCA3802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0" y="3503231"/>
            <a:ext cx="4762500" cy="3035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A444BE-E9FD-614F-83D5-87C75EDFBB93}"/>
              </a:ext>
            </a:extLst>
          </p:cNvPr>
          <p:cNvSpPr txBox="1"/>
          <p:nvPr/>
        </p:nvSpPr>
        <p:spPr>
          <a:xfrm>
            <a:off x="6588070" y="3257010"/>
            <a:ext cx="3169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Feature</a:t>
            </a:r>
            <a:r>
              <a:rPr lang="fr-FR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Importance</a:t>
            </a:r>
          </a:p>
        </p:txBody>
      </p:sp>
    </p:spTree>
    <p:extLst>
      <p:ext uri="{BB962C8B-B14F-4D97-AF65-F5344CB8AC3E}">
        <p14:creationId xmlns:p14="http://schemas.microsoft.com/office/powerpoint/2010/main" val="3657273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2E5506-2202-9348-8FA5-B39BA82D9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11" y="630588"/>
            <a:ext cx="12169589" cy="59109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952DE-7641-C041-BE1C-4F79A692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24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65FE-B002-DF43-B8BC-6D01794BC994}"/>
              </a:ext>
            </a:extLst>
          </p:cNvPr>
          <p:cNvSpPr txBox="1"/>
          <p:nvPr/>
        </p:nvSpPr>
        <p:spPr>
          <a:xfrm>
            <a:off x="2424792" y="2921168"/>
            <a:ext cx="7796893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6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 </a:t>
            </a:r>
            <a:r>
              <a:rPr lang="fr-FR" sz="6000" b="1" dirty="0" err="1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Nearest</a:t>
            </a:r>
            <a:r>
              <a:rPr lang="fr-FR" sz="6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Neighbors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6E23A-6717-A04F-AF76-F98D43C5ACCE}"/>
              </a:ext>
            </a:extLst>
          </p:cNvPr>
          <p:cNvSpPr txBox="1"/>
          <p:nvPr/>
        </p:nvSpPr>
        <p:spPr>
          <a:xfrm>
            <a:off x="3265714" y="4898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469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EDED4-3654-CD40-8EC2-5FD525F6F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 </a:t>
            </a:r>
            <a:r>
              <a:rPr lang="fr-FR" sz="4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Nearest</a:t>
            </a:r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0AB07-CABD-4342-B88B-74945FA9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Méthode d’apprentissage supervisé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Classifier les données en groupe par la distance la plus proche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Nécessiter pas d’un modèle d’apprentissage</a:t>
            </a:r>
          </a:p>
          <a:p>
            <a:pPr>
              <a:buFont typeface="Courier New" panose="02070309020205020404" pitchFamily="49" charset="0"/>
              <a:buChar char="o"/>
            </a:pPr>
            <a:endParaRPr lang="fr-FR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Avantages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 de phase d’apprentissage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Etre très facile à implémenter (K, distance)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ACB1C-24F3-EA4D-8955-6FC810CD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4486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E4820-24D0-704C-BD30-60FF262F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 </a:t>
            </a:r>
            <a:r>
              <a:rPr lang="fr-FR" sz="4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Nearest</a:t>
            </a:r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2890D-8D64-D04D-9489-0864B45BC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726"/>
            <a:ext cx="58535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Résultat avec K=10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Accuracy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73.49%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Senstitivity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93.9%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Specificity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9.98%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76.46%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Neg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34.45%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fr-FR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Optimisation de nombre de 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 résultat améliore tant qu’on augmente 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performance est stable de 15 à 28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F8C4D-44F8-9D47-990D-8B74417DB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325" y="1183364"/>
            <a:ext cx="4749800" cy="43307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9B7C5-EBD6-8048-9151-2C466DCA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5396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2E5506-2202-9348-8FA5-B39BA82D9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11" y="630588"/>
            <a:ext cx="12169589" cy="59109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952DE-7641-C041-BE1C-4F79A692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27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65FE-B002-DF43-B8BC-6D01794BC994}"/>
              </a:ext>
            </a:extLst>
          </p:cNvPr>
          <p:cNvSpPr txBox="1"/>
          <p:nvPr/>
        </p:nvSpPr>
        <p:spPr>
          <a:xfrm>
            <a:off x="4952641" y="2921168"/>
            <a:ext cx="7592786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6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6E23A-6717-A04F-AF76-F98D43C5ACCE}"/>
              </a:ext>
            </a:extLst>
          </p:cNvPr>
          <p:cNvSpPr txBox="1"/>
          <p:nvPr/>
        </p:nvSpPr>
        <p:spPr>
          <a:xfrm>
            <a:off x="3265714" y="4898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0648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C37B-1AB9-A54B-8757-0D2E26F75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D8198-821E-1543-9BC1-17C294AA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28</a:t>
            </a:fld>
            <a:endParaRPr lang="fr-FR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F95BC5-B8B8-FD4C-A939-C9C94B3D2D89}"/>
              </a:ext>
            </a:extLst>
          </p:cNvPr>
          <p:cNvSpPr txBox="1">
            <a:spLocks/>
          </p:cNvSpPr>
          <p:nvPr/>
        </p:nvSpPr>
        <p:spPr>
          <a:xfrm>
            <a:off x="415654" y="2818390"/>
            <a:ext cx="4938486" cy="270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Arbre de décision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Accuracy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83.27%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Senstitivity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93.2%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Specificity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52.89%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85.82%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Neg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71.76%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6F5E97-0CAD-114D-943B-37592A8240A8}"/>
              </a:ext>
            </a:extLst>
          </p:cNvPr>
          <p:cNvSpPr txBox="1">
            <a:spLocks/>
          </p:cNvSpPr>
          <p:nvPr/>
        </p:nvSpPr>
        <p:spPr>
          <a:xfrm>
            <a:off x="4276016" y="2818389"/>
            <a:ext cx="4813728" cy="270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Forêts Aléatoires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Accuracy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82.68%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Senstitivity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90.76%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Specificity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57.98%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86.86%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Neg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67.21%</a:t>
            </a:r>
          </a:p>
          <a:p>
            <a:pPr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6F256E-24EA-284A-9CB9-1A90022D28AC}"/>
              </a:ext>
            </a:extLst>
          </p:cNvPr>
          <p:cNvSpPr txBox="1">
            <a:spLocks/>
          </p:cNvSpPr>
          <p:nvPr/>
        </p:nvSpPr>
        <p:spPr>
          <a:xfrm>
            <a:off x="8099511" y="2818390"/>
            <a:ext cx="4938486" cy="2704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K-NN</a:t>
            </a:r>
            <a:endParaRPr lang="fr-FR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Accuracy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74.97%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Senstitivity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99.07%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Specificity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1.22%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75.42%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Neg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Value: 30.06%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7E1B71-B2BC-EF4A-80BF-CEE026246BF0}"/>
              </a:ext>
            </a:extLst>
          </p:cNvPr>
          <p:cNvSpPr txBox="1"/>
          <p:nvPr/>
        </p:nvSpPr>
        <p:spPr>
          <a:xfrm>
            <a:off x="838200" y="1162726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Données </a:t>
            </a:r>
            <a:r>
              <a:rPr lang="fr-FR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adult.test</a:t>
            </a:r>
            <a:endParaRPr lang="fr-FR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 test est réalisé sur l’ensemble de 16281 observations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Il a le même traitement que les données d’apprentissage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fr-FR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41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2E5506-2202-9348-8FA5-B39BA82D9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11" y="630588"/>
            <a:ext cx="12169589" cy="59109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952DE-7641-C041-BE1C-4F79A692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29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65FE-B002-DF43-B8BC-6D01794BC994}"/>
              </a:ext>
            </a:extLst>
          </p:cNvPr>
          <p:cNvSpPr txBox="1"/>
          <p:nvPr/>
        </p:nvSpPr>
        <p:spPr>
          <a:xfrm>
            <a:off x="3934724" y="2921168"/>
            <a:ext cx="7592786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6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6E23A-6717-A04F-AF76-F98D43C5ACCE}"/>
              </a:ext>
            </a:extLst>
          </p:cNvPr>
          <p:cNvSpPr txBox="1"/>
          <p:nvPr/>
        </p:nvSpPr>
        <p:spPr>
          <a:xfrm>
            <a:off x="3265714" y="4898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595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7EBD5-0E47-9544-8722-437DC55F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Description de projet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4ABDC-A60D-6B42-B1CA-8E12813CC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Description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Analyser les données de salaire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But de projet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Construire un modèle de classification binaire pour prédire si la personne gagne plus de 50K ou moins de 50K annuel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Chercher les facteurs impliqués bon/mauvais salaire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 problème sociaux (race/sexe)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Mesurer la performance de différent model de prédiction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50C01-CA59-B147-9CE6-112E2699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6293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6CF5-FCA7-E044-B531-DEA2E5900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37CBF-3C74-1C4E-90AC-A200B84E6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classification par l’arbre de décision et par les forêts aléatoires marche le mieux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 algorithmes de la famille l’arbre de décision sont plus flexibles que le K-NN en mode production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 forêts aléatoires sont idéal pour une solution out-of-the-box, pertinents avec la capacité de prédiction respectable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39A81-13B0-1B43-A505-ED02E8972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7776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2E5506-2202-9348-8FA5-B39BA82D9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11" y="630588"/>
            <a:ext cx="12169589" cy="59109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952DE-7641-C041-BE1C-4F79A692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31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65FE-B002-DF43-B8BC-6D01794BC994}"/>
              </a:ext>
            </a:extLst>
          </p:cNvPr>
          <p:cNvSpPr txBox="1"/>
          <p:nvPr/>
        </p:nvSpPr>
        <p:spPr>
          <a:xfrm>
            <a:off x="4814207" y="2921168"/>
            <a:ext cx="7592786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6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Merci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6E23A-6717-A04F-AF76-F98D43C5ACCE}"/>
              </a:ext>
            </a:extLst>
          </p:cNvPr>
          <p:cNvSpPr txBox="1"/>
          <p:nvPr/>
        </p:nvSpPr>
        <p:spPr>
          <a:xfrm>
            <a:off x="3265714" y="4898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7860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89F6-A257-384F-BC4D-F7D5C2E4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Description de projet - </a:t>
            </a:r>
            <a:r>
              <a:rPr lang="fr-FR" sz="4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</a:t>
            </a:r>
            <a:endParaRPr lang="fr-FR" sz="4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E8253-322D-A546-82F0-2423CC4CE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725"/>
            <a:ext cx="10393392" cy="46971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 données de salaire sont extrait de UCI Machine Learning grâce à la base de données 1994 </a:t>
            </a:r>
            <a:r>
              <a:rPr lang="fr-FR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Census</a:t>
            </a: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Bureau </a:t>
            </a:r>
          </a:p>
          <a:p>
            <a:pPr marL="0" indent="0">
              <a:buNone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 fichier de </a:t>
            </a:r>
            <a:r>
              <a:rPr lang="fr-FR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</a:t>
            </a: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contient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adult.data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d’apprentissage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adult.test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testing</a:t>
            </a:r>
            <a:endParaRPr lang="fr-FR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adult.names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description de fichiers</a:t>
            </a:r>
          </a:p>
          <a:p>
            <a:pPr lvl="1"/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Problème envisagé</a:t>
            </a:r>
          </a:p>
          <a:p>
            <a:pPr lvl="1"/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32561 instance mixte de valeurs discrète et continue</a:t>
            </a:r>
          </a:p>
          <a:p>
            <a:pPr lvl="1"/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classes &gt;50K et &lt;=50K dont 24.08% et 75.92% respectivement</a:t>
            </a:r>
          </a:p>
          <a:p>
            <a:pPr marL="0" indent="0">
              <a:buNone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=&gt; Problème de classification</a:t>
            </a:r>
          </a:p>
          <a:p>
            <a:pPr lvl="1"/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57C7-F709-5F46-9EE5-15925CAB6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707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7B5EE-52CE-F84D-8C6A-96C189B1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Description de projet -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9154A-164C-BD46-8101-B9C7E832D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726"/>
            <a:ext cx="10515600" cy="5193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 Learning Workflow</a:t>
            </a:r>
          </a:p>
          <a:p>
            <a:pPr marL="0" indent="0">
              <a:buNone/>
            </a:pPr>
            <a:endParaRPr lang="fr-FR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fr-FR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fr-FR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Choix d’algorithme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Arbre de décision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Forêts Aléatoires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K-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Nearest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Neighbors</a:t>
            </a:r>
          </a:p>
          <a:p>
            <a:pPr lvl="1"/>
            <a:endParaRPr lang="fr-FR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fr-F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Langages et librairies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R,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Jupyter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Notebook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ggplot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fr-FR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rpart</a:t>
            </a:r>
            <a:r>
              <a:rPr lang="fr-FR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caret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fr-FR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fr-FR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9B6CA-DF0D-A340-8318-5BB8FC1E0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5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8F0C9C-312F-5348-978D-D29235E8F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13589"/>
            <a:ext cx="77216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95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2E5506-2202-9348-8FA5-B39BA82D9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11" y="630588"/>
            <a:ext cx="12169589" cy="59109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952DE-7641-C041-BE1C-4F79A692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6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65FE-B002-DF43-B8BC-6D01794BC994}"/>
              </a:ext>
            </a:extLst>
          </p:cNvPr>
          <p:cNvSpPr txBox="1"/>
          <p:nvPr/>
        </p:nvSpPr>
        <p:spPr>
          <a:xfrm>
            <a:off x="2571749" y="2921168"/>
            <a:ext cx="8055993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6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Aperçu de données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6E23A-6717-A04F-AF76-F98D43C5ACCE}"/>
              </a:ext>
            </a:extLst>
          </p:cNvPr>
          <p:cNvSpPr txBox="1"/>
          <p:nvPr/>
        </p:nvSpPr>
        <p:spPr>
          <a:xfrm>
            <a:off x="3265714" y="4898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2273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0151-ABD6-E041-A169-B5EDBA781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Aperçu de données – Catégoriques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0933-103C-6C41-8660-32461EBF0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 attributs discrètes (Factor),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salary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est la cible (Label)</a:t>
            </a:r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C836A-C9DC-2441-AAFD-D0A8C850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7</a:t>
            </a:fld>
            <a:endParaRPr lang="fr-FR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D30C0C9C-52A9-3143-9317-296F27A0DE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3334208"/>
              </p:ext>
            </p:extLst>
          </p:nvPr>
        </p:nvGraphicFramePr>
        <p:xfrm>
          <a:off x="838199" y="2219057"/>
          <a:ext cx="10827328" cy="3789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048">
                  <a:extLst>
                    <a:ext uri="{9D8B030D-6E8A-4147-A177-3AD203B41FA5}">
                      <a16:colId xmlns:a16="http://schemas.microsoft.com/office/drawing/2014/main" val="2458416156"/>
                    </a:ext>
                  </a:extLst>
                </a:gridCol>
                <a:gridCol w="2077740">
                  <a:extLst>
                    <a:ext uri="{9D8B030D-6E8A-4147-A177-3AD203B41FA5}">
                      <a16:colId xmlns:a16="http://schemas.microsoft.com/office/drawing/2014/main" val="3443533029"/>
                    </a:ext>
                  </a:extLst>
                </a:gridCol>
                <a:gridCol w="930110">
                  <a:extLst>
                    <a:ext uri="{9D8B030D-6E8A-4147-A177-3AD203B41FA5}">
                      <a16:colId xmlns:a16="http://schemas.microsoft.com/office/drawing/2014/main" val="3314215008"/>
                    </a:ext>
                  </a:extLst>
                </a:gridCol>
                <a:gridCol w="4407431">
                  <a:extLst>
                    <a:ext uri="{9D8B030D-6E8A-4147-A177-3AD203B41FA5}">
                      <a16:colId xmlns:a16="http://schemas.microsoft.com/office/drawing/2014/main" val="3512720689"/>
                    </a:ext>
                  </a:extLst>
                </a:gridCol>
                <a:gridCol w="1722999">
                  <a:extLst>
                    <a:ext uri="{9D8B030D-6E8A-4147-A177-3AD203B41FA5}">
                      <a16:colId xmlns:a16="http://schemas.microsoft.com/office/drawing/2014/main" val="3171513131"/>
                    </a:ext>
                  </a:extLst>
                </a:gridCol>
              </a:tblGrid>
              <a:tr h="411633">
                <a:tc>
                  <a:txBody>
                    <a:bodyPr/>
                    <a:lstStyle/>
                    <a:p>
                      <a:r>
                        <a:rPr lang="fr-FR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Attribut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Niveau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Valeurs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Valeurs Nil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049363"/>
                  </a:ext>
                </a:extLst>
              </a:tr>
              <a:tr h="411633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workclass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Type de travail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Private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Self-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emp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-, Local-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gov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?, 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etc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1836 (5.64%)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0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education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Niveau d’étude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HS-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grad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Bachelors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Masters, 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etc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54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martial-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status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Statut matrimonial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Married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-civ-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spouse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Never-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married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etc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22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occupation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Occupation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Prof-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speciality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Craft-repair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?, 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etc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1843 (5.66%)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862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relationship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Relation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Husband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Not-in-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family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Own-child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etc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28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White, Black, Asian-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Pac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Islander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etc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70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sex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Sexe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Male, 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Female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736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native-country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Pays natal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United-State, Mexico, Philippines, ?, 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etc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583 (1.79%)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32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0" i="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salary</a:t>
                      </a:r>
                      <a:r>
                        <a:rPr lang="fr-FR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Salaire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&lt;=50K, &gt;50K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384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3539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685E2-4EF9-5E49-BE41-BFD88FF3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Aperçu de données – Numériques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709B3-4637-A74A-92EF-E0DAD72FE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 attributs continues, pas d’attributs contient des valeurs </a:t>
            </a:r>
            <a:r>
              <a:rPr lang="fr-FR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null</a:t>
            </a:r>
            <a:r>
              <a:rPr lang="fr-FR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E720C-61FE-EF43-AB73-2EFF515C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8</a:t>
            </a:fld>
            <a:endParaRPr lang="fr-FR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B046B915-20A0-AA42-90D0-D0DDDA1173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049229"/>
              </p:ext>
            </p:extLst>
          </p:nvPr>
        </p:nvGraphicFramePr>
        <p:xfrm>
          <a:off x="838199" y="2250965"/>
          <a:ext cx="8681358" cy="26774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7537">
                  <a:extLst>
                    <a:ext uri="{9D8B030D-6E8A-4147-A177-3AD203B41FA5}">
                      <a16:colId xmlns:a16="http://schemas.microsoft.com/office/drawing/2014/main" val="3889121882"/>
                    </a:ext>
                  </a:extLst>
                </a:gridCol>
                <a:gridCol w="3492399">
                  <a:extLst>
                    <a:ext uri="{9D8B030D-6E8A-4147-A177-3AD203B41FA5}">
                      <a16:colId xmlns:a16="http://schemas.microsoft.com/office/drawing/2014/main" val="244807844"/>
                    </a:ext>
                  </a:extLst>
                </a:gridCol>
                <a:gridCol w="1050413">
                  <a:extLst>
                    <a:ext uri="{9D8B030D-6E8A-4147-A177-3AD203B41FA5}">
                      <a16:colId xmlns:a16="http://schemas.microsoft.com/office/drawing/2014/main" val="3166977908"/>
                    </a:ext>
                  </a:extLst>
                </a:gridCol>
                <a:gridCol w="1100433">
                  <a:extLst>
                    <a:ext uri="{9D8B030D-6E8A-4147-A177-3AD203B41FA5}">
                      <a16:colId xmlns:a16="http://schemas.microsoft.com/office/drawing/2014/main" val="1989635179"/>
                    </a:ext>
                  </a:extLst>
                </a:gridCol>
                <a:gridCol w="1050576">
                  <a:extLst>
                    <a:ext uri="{9D8B030D-6E8A-4147-A177-3AD203B41FA5}">
                      <a16:colId xmlns:a16="http://schemas.microsoft.com/office/drawing/2014/main" val="795635625"/>
                    </a:ext>
                  </a:extLst>
                </a:gridCol>
              </a:tblGrid>
              <a:tr h="411633">
                <a:tc>
                  <a:txBody>
                    <a:bodyPr/>
                    <a:lstStyle/>
                    <a:p>
                      <a:r>
                        <a:rPr lang="fr-FR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Attributs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fr-FR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173594"/>
                  </a:ext>
                </a:extLst>
              </a:tr>
              <a:tr h="411633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age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Age de l’employé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652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education-num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Nombre d’années d’étude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036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fnlwgt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Poids 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sampling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12.3K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1.48M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178K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504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capital-gain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Gain de capitale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1.08K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60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capital-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loss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Perte de capitale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4356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87.3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31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hours</a:t>
                      </a:r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-per-</a:t>
                      </a:r>
                      <a:r>
                        <a:rPr lang="fr-FR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week</a:t>
                      </a:r>
                      <a:endParaRPr lang="fr-FR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Heure de travail/semaine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432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436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2E5506-2202-9348-8FA5-B39BA82D9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11" y="630588"/>
            <a:ext cx="12169589" cy="59109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952DE-7641-C041-BE1C-4F79A692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AD286-299B-CE42-9525-961E63A28E1B}" type="slidenum">
              <a:rPr lang="fr-FR" smtClean="0"/>
              <a:t>9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C65FE-B002-DF43-B8BC-6D01794BC994}"/>
              </a:ext>
            </a:extLst>
          </p:cNvPr>
          <p:cNvSpPr txBox="1"/>
          <p:nvPr/>
        </p:nvSpPr>
        <p:spPr>
          <a:xfrm>
            <a:off x="2571750" y="2921168"/>
            <a:ext cx="7592786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6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 de données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6E23A-6717-A04F-AF76-F98D43C5ACCE}"/>
              </a:ext>
            </a:extLst>
          </p:cNvPr>
          <p:cNvSpPr txBox="1"/>
          <p:nvPr/>
        </p:nvSpPr>
        <p:spPr>
          <a:xfrm>
            <a:off x="3265714" y="4898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4234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6880</TotalTime>
  <Words>1198</Words>
  <Application>Microsoft Macintosh PowerPoint</Application>
  <PresentationFormat>Widescreen</PresentationFormat>
  <Paragraphs>354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Helvetica</vt:lpstr>
      <vt:lpstr>Helvetica Neue</vt:lpstr>
      <vt:lpstr>Helvetica Neue Thin</vt:lpstr>
      <vt:lpstr>Office Theme</vt:lpstr>
      <vt:lpstr>Income Census</vt:lpstr>
      <vt:lpstr>Déroulement</vt:lpstr>
      <vt:lpstr>Description de projet</vt:lpstr>
      <vt:lpstr>Description de projet - Dataset</vt:lpstr>
      <vt:lpstr>Description de projet - Techniques</vt:lpstr>
      <vt:lpstr>PowerPoint Presentation</vt:lpstr>
      <vt:lpstr>Aperçu de données – Catégoriques</vt:lpstr>
      <vt:lpstr>Aperçu de données – Numériques</vt:lpstr>
      <vt:lpstr>PowerPoint Presentation</vt:lpstr>
      <vt:lpstr>Analyse de données - Salary</vt:lpstr>
      <vt:lpstr>Analyse de données - Salary</vt:lpstr>
      <vt:lpstr>Analyse de données - Native Country</vt:lpstr>
      <vt:lpstr>Analyse de données - Capital Gain/Loss</vt:lpstr>
      <vt:lpstr>PowerPoint Presentation</vt:lpstr>
      <vt:lpstr>Data Preprocessing</vt:lpstr>
      <vt:lpstr>Data Preprocessing</vt:lpstr>
      <vt:lpstr>PowerPoint Presentation</vt:lpstr>
      <vt:lpstr>Arbre de décision</vt:lpstr>
      <vt:lpstr>Arbre de décision</vt:lpstr>
      <vt:lpstr>Arbre de décision</vt:lpstr>
      <vt:lpstr>PowerPoint Presentation</vt:lpstr>
      <vt:lpstr>Forêts Aléatoires</vt:lpstr>
      <vt:lpstr>Forêts Aléatoires</vt:lpstr>
      <vt:lpstr>PowerPoint Presentation</vt:lpstr>
      <vt:lpstr>K Nearest Neighbors</vt:lpstr>
      <vt:lpstr>K Nearest Neighbors</vt:lpstr>
      <vt:lpstr>PowerPoint Presentation</vt:lpstr>
      <vt:lpstr>Tests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Phuc Vu Hong</dc:creator>
  <cp:lastModifiedBy>Phuc Vu Hong</cp:lastModifiedBy>
  <cp:revision>99</cp:revision>
  <dcterms:created xsi:type="dcterms:W3CDTF">2020-04-10T19:58:17Z</dcterms:created>
  <dcterms:modified xsi:type="dcterms:W3CDTF">2020-04-15T14:38:46Z</dcterms:modified>
</cp:coreProperties>
</file>